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79" r:id="rId2"/>
    <p:sldId id="281" r:id="rId3"/>
    <p:sldId id="282" r:id="rId4"/>
    <p:sldId id="261" r:id="rId5"/>
    <p:sldId id="263" r:id="rId6"/>
    <p:sldId id="283" r:id="rId7"/>
    <p:sldId id="265" r:id="rId8"/>
    <p:sldId id="289" r:id="rId9"/>
    <p:sldId id="268" r:id="rId10"/>
    <p:sldId id="291" r:id="rId11"/>
    <p:sldId id="270" r:id="rId12"/>
    <p:sldId id="290" r:id="rId13"/>
    <p:sldId id="272" r:id="rId14"/>
    <p:sldId id="273" r:id="rId15"/>
    <p:sldId id="274" r:id="rId16"/>
    <p:sldId id="275" r:id="rId17"/>
    <p:sldId id="280" r:id="rId18"/>
    <p:sldId id="292" r:id="rId19"/>
    <p:sldId id="277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1B47D4D-2FA7-4742-A5D3-B10E84375917}" type="datetimeFigureOut">
              <a:rPr lang="en-US" smtClean="0"/>
              <a:t>02-Jun-13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7DEFE97-8720-4692-ACA6-43C9013C3A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B47D4D-2FA7-4742-A5D3-B10E84375917}" type="datetimeFigureOut">
              <a:rPr lang="en-US" smtClean="0"/>
              <a:t>02-Jun-13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FE97-8720-4692-ACA6-43C9013C3AF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B47D4D-2FA7-4742-A5D3-B10E84375917}" type="datetimeFigureOut">
              <a:rPr lang="en-US" smtClean="0"/>
              <a:t>02-Jun-13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FE97-8720-4692-ACA6-43C9013C3AF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B47D4D-2FA7-4742-A5D3-B10E84375917}" type="datetimeFigureOut">
              <a:rPr lang="en-US" smtClean="0"/>
              <a:t>02-Jun-13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FE97-8720-4692-ACA6-43C9013C3AF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B47D4D-2FA7-4742-A5D3-B10E84375917}" type="datetimeFigureOut">
              <a:rPr lang="en-US" smtClean="0"/>
              <a:t>02-Jun-13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FE97-8720-4692-ACA6-43C9013C3AF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B47D4D-2FA7-4742-A5D3-B10E84375917}" type="datetimeFigureOut">
              <a:rPr lang="en-US" smtClean="0"/>
              <a:t>02-Jun-13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FE97-8720-4692-ACA6-43C9013C3AF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B47D4D-2FA7-4742-A5D3-B10E84375917}" type="datetimeFigureOut">
              <a:rPr lang="en-US" smtClean="0"/>
              <a:t>02-Jun-13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FE97-8720-4692-ACA6-43C9013C3A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1B47D4D-2FA7-4742-A5D3-B10E84375917}" type="datetimeFigureOut">
              <a:rPr lang="en-US" smtClean="0"/>
              <a:t>02-Jun-13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FE97-8720-4692-ACA6-43C9013C3AF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1B47D4D-2FA7-4742-A5D3-B10E84375917}" type="datetimeFigureOut">
              <a:rPr lang="en-US" smtClean="0"/>
              <a:t>02-Jun-13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7DEFE97-8720-4692-ACA6-43C9013C3AF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B47D4D-2FA7-4742-A5D3-B10E84375917}" type="datetimeFigureOut">
              <a:rPr lang="en-US" smtClean="0"/>
              <a:t>02-Jun-13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FE97-8720-4692-ACA6-43C9013C3A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B47D4D-2FA7-4742-A5D3-B10E84375917}" type="datetimeFigureOut">
              <a:rPr lang="en-US" smtClean="0"/>
              <a:t>02-Jun-13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FE97-8720-4692-ACA6-43C9013C3A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1B47D4D-2FA7-4742-A5D3-B10E84375917}" type="datetimeFigureOut">
              <a:rPr lang="en-US" smtClean="0"/>
              <a:t>02-Jun-13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7DEFE97-8720-4692-ACA6-43C9013C3AF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kmadrasahbd@gmail.com" TargetMode="External"/><Relationship Id="rId2" Type="http://schemas.openxmlformats.org/officeDocument/2006/relationships/image" Target="../media/image3.b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609600"/>
            <a:ext cx="8153400" cy="205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সবাইকে শুভেচ্ছা ও অভিনন্দন</a:t>
            </a:r>
            <a:endParaRPr lang="en-US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2050" name="Picture 2" descr="C:\Users\Public\Pictures\Sample Pictures\Hydrange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720" y="2895600"/>
            <a:ext cx="627888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11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457200"/>
            <a:ext cx="83058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শিক্ষক পরিচিতি</a:t>
            </a:r>
            <a:endParaRPr lang="en-US" sz="4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89956" y="1828800"/>
            <a:ext cx="3240887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33400" y="1828800"/>
            <a:ext cx="4724400" cy="406265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মোহাম্মদ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আব্দুল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মুনয়িম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আল</a:t>
            </a:r>
            <a:r>
              <a:rPr lang="bn-BD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হুসাইন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bn-BD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শিক্ষক (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আরবি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শায়েস্ত</a:t>
            </a:r>
            <a:r>
              <a:rPr lang="bn-BD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গঞ্জ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মডেল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কামিল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মাদরাসা</a:t>
            </a:r>
            <a:endParaRPr lang="en-US" sz="2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bn-BD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ফোন-০১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৫</a:t>
            </a:r>
            <a:r>
              <a:rPr lang="bn-BD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৫</a:t>
            </a:r>
            <a:r>
              <a:rPr lang="en-US" sz="2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৮৩৪৩৩৭৮</a:t>
            </a:r>
            <a:endParaRPr lang="en-US" sz="2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E mail:    </a:t>
            </a:r>
            <a:r>
              <a:rPr lang="en-US" sz="2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hlinkClick r:id="rId3"/>
              </a:rPr>
              <a:t>skmadrasahbd@gmail.com</a:t>
            </a:r>
            <a:endParaRPr lang="en-US" sz="20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endParaRPr lang="en-US" sz="2000" dirty="0" smtClean="0">
              <a:ln/>
              <a:solidFill>
                <a:schemeClr val="tx2">
                  <a:lumMod val="10000"/>
                  <a:lumOff val="90000"/>
                </a:schemeClr>
              </a:solidFill>
            </a:endParaRPr>
          </a:p>
          <a:p>
            <a:endParaRPr lang="bn-BD" sz="24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229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"/>
            <a:ext cx="8305800" cy="1600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solidFill>
                  <a:srgbClr val="FF0000"/>
                </a:solidFill>
              </a:rPr>
              <a:t>পাঠ পরিচিতি</a:t>
            </a:r>
            <a:endParaRPr lang="en-US" sz="7200" dirty="0"/>
          </a:p>
        </p:txBody>
      </p:sp>
      <p:sp>
        <p:nvSpPr>
          <p:cNvPr id="3" name="Rectangle 2"/>
          <p:cNvSpPr/>
          <p:nvPr/>
        </p:nvSpPr>
        <p:spPr>
          <a:xfrm>
            <a:off x="533400" y="2209800"/>
            <a:ext cx="8305800" cy="381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bn-BD" sz="3600" b="1" dirty="0"/>
              <a:t>শ্রেণি		- </a:t>
            </a:r>
            <a:r>
              <a:rPr lang="en-US" sz="3600" b="1" dirty="0" err="1" smtClean="0"/>
              <a:t>আলিম</a:t>
            </a:r>
            <a:r>
              <a:rPr lang="en-US" sz="3600" b="1" dirty="0" smtClean="0"/>
              <a:t> ১ম </a:t>
            </a:r>
            <a:r>
              <a:rPr lang="en-US" sz="3600" b="1" dirty="0" err="1" smtClean="0"/>
              <a:t>বর্ষ</a:t>
            </a:r>
            <a:r>
              <a:rPr lang="en-US" sz="3600" b="1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bn-BD" sz="3600" b="1" dirty="0" smtClean="0"/>
              <a:t>বিষয় </a:t>
            </a:r>
            <a:r>
              <a:rPr lang="bn-BD" sz="3600" b="1" dirty="0"/>
              <a:t>		- </a:t>
            </a:r>
            <a:r>
              <a:rPr lang="en-US" sz="3600" b="1" dirty="0" err="1" smtClean="0"/>
              <a:t>আরবি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সাহিত্য</a:t>
            </a:r>
            <a:endParaRPr lang="bn-BD" sz="3600" b="1" dirty="0" smtClean="0"/>
          </a:p>
          <a:p>
            <a:pPr>
              <a:lnSpc>
                <a:spcPct val="150000"/>
              </a:lnSpc>
            </a:pPr>
            <a:r>
              <a:rPr lang="bn-BD" sz="3600" b="1" dirty="0" smtClean="0"/>
              <a:t>ধরণ</a:t>
            </a:r>
            <a:r>
              <a:rPr lang="bn-BD" sz="3600" b="1" dirty="0"/>
              <a:t>			- বাড়ির কাজ ভিত্তিক</a:t>
            </a:r>
          </a:p>
          <a:p>
            <a:pPr>
              <a:lnSpc>
                <a:spcPct val="150000"/>
              </a:lnSpc>
            </a:pPr>
            <a:r>
              <a:rPr lang="bn-BD" sz="3600" b="1" dirty="0" smtClean="0"/>
              <a:t>তারিখ		- </a:t>
            </a:r>
            <a:r>
              <a:rPr lang="en-US" sz="3600" b="1" dirty="0" smtClean="0"/>
              <a:t>২রা </a:t>
            </a:r>
            <a:r>
              <a:rPr lang="bn-BD" sz="3600" b="1" dirty="0" smtClean="0"/>
              <a:t>জু</a:t>
            </a:r>
            <a:r>
              <a:rPr lang="en-US" sz="3600" b="1"/>
              <a:t>ন</a:t>
            </a:r>
            <a:r>
              <a:rPr lang="bn-BD" sz="3600" b="1" smtClean="0"/>
              <a:t> </a:t>
            </a:r>
            <a:r>
              <a:rPr lang="bn-BD" sz="3600" b="1" dirty="0" smtClean="0"/>
              <a:t>২০১৩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05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533400"/>
            <a:ext cx="83820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/>
              <a:t>উপকরণ</a:t>
            </a:r>
            <a:r>
              <a:rPr lang="en-US" sz="4000" b="1" dirty="0" smtClean="0"/>
              <a:t>: </a:t>
            </a:r>
            <a:r>
              <a:rPr lang="en-US" sz="4000" b="1" dirty="0" err="1" smtClean="0"/>
              <a:t>পাঠ্য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বই,হোয়াইট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বোর্ড</a:t>
            </a:r>
            <a:r>
              <a:rPr lang="en-US" sz="4000" b="1" dirty="0" smtClean="0"/>
              <a:t> , </a:t>
            </a:r>
            <a:r>
              <a:rPr lang="en-US" sz="4000" b="1" dirty="0" err="1" smtClean="0"/>
              <a:t>রাইটিং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পেন</a:t>
            </a:r>
            <a:r>
              <a:rPr lang="en-US" sz="4000" b="1" dirty="0" smtClean="0"/>
              <a:t> ,</a:t>
            </a:r>
            <a:r>
              <a:rPr lang="en-US" sz="4000" b="1" dirty="0" err="1" smtClean="0"/>
              <a:t>খাতা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93921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9546" y="512618"/>
            <a:ext cx="7467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          </a:t>
            </a:r>
            <a:endParaRPr lang="bn-BD" sz="4800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19546" y="576118"/>
            <a:ext cx="8243454" cy="184958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solidFill>
                  <a:srgbClr val="FF0000"/>
                </a:solidFill>
              </a:rPr>
              <a:t>আজকের পাঠ</a:t>
            </a:r>
            <a:endParaRPr lang="en-US" sz="7200" b="1" dirty="0"/>
          </a:p>
        </p:txBody>
      </p:sp>
      <p:sp>
        <p:nvSpPr>
          <p:cNvPr id="6" name="Rectangle 5"/>
          <p:cNvSpPr/>
          <p:nvPr/>
        </p:nvSpPr>
        <p:spPr>
          <a:xfrm>
            <a:off x="519546" y="2400300"/>
            <a:ext cx="8243454" cy="289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আরবি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২য়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পত্র</a:t>
            </a:r>
            <a:r>
              <a:rPr lang="bn-BD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(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১</a:t>
            </a:r>
            <a:r>
              <a:rPr lang="bn-BD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ম </a:t>
            </a:r>
            <a:r>
              <a:rPr lang="bn-BD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অধ্যায়)</a:t>
            </a:r>
            <a:endParaRPr lang="en-US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775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762000"/>
            <a:ext cx="8305800" cy="990600"/>
          </a:xfrm>
          <a:prstGeom prst="rect">
            <a:avLst/>
          </a:prstGeom>
          <a:solidFill>
            <a:srgbClr val="00206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rgbClr val="FFFF00"/>
                </a:solidFill>
              </a:rPr>
              <a:t>এ পাঠ শেষে শিক্ষার্থীরা-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1600200"/>
            <a:ext cx="8547100" cy="50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bn-BD" sz="2800" b="1" dirty="0" smtClean="0">
                <a:solidFill>
                  <a:srgbClr val="002060"/>
                </a:solidFill>
              </a:rPr>
              <a:t>১. </a:t>
            </a:r>
            <a:r>
              <a:rPr lang="en-US" sz="2800" b="1" dirty="0" err="1" smtClean="0">
                <a:solidFill>
                  <a:srgbClr val="002060"/>
                </a:solidFill>
              </a:rPr>
              <a:t>পদ</a:t>
            </a:r>
            <a:r>
              <a:rPr lang="en-US" sz="2800" b="1" dirty="0" smtClean="0">
                <a:solidFill>
                  <a:srgbClr val="002060"/>
                </a:solidFill>
              </a:rPr>
              <a:t> (</a:t>
            </a:r>
            <a:r>
              <a:rPr lang="en-US" sz="2800" b="1" dirty="0" err="1" smtClean="0">
                <a:solidFill>
                  <a:srgbClr val="002060"/>
                </a:solidFill>
              </a:rPr>
              <a:t>কালিমা</a:t>
            </a:r>
            <a:r>
              <a:rPr lang="en-US" sz="2800" b="1" dirty="0" smtClean="0">
                <a:solidFill>
                  <a:srgbClr val="002060"/>
                </a:solidFill>
              </a:rPr>
              <a:t>) </a:t>
            </a:r>
            <a:r>
              <a:rPr lang="en-US" sz="2800" b="1" dirty="0" err="1" smtClean="0">
                <a:solidFill>
                  <a:srgbClr val="002060"/>
                </a:solidFill>
              </a:rPr>
              <a:t>পরিচয়</a:t>
            </a:r>
            <a:r>
              <a:rPr lang="en-US" sz="2800" b="1" dirty="0" smtClean="0">
                <a:solidFill>
                  <a:srgbClr val="002060"/>
                </a:solidFill>
              </a:rPr>
              <a:t> ও </a:t>
            </a:r>
            <a:r>
              <a:rPr lang="en-US" sz="2800" b="1" dirty="0" err="1" smtClean="0">
                <a:solidFill>
                  <a:srgbClr val="002060"/>
                </a:solidFill>
              </a:rPr>
              <a:t>প্রকার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ব্যাখ্যা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করতে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bn-BD" sz="2800" b="1" dirty="0" smtClean="0">
                <a:solidFill>
                  <a:srgbClr val="002060"/>
                </a:solidFill>
              </a:rPr>
              <a:t>পারবে ।</a:t>
            </a:r>
            <a:endParaRPr lang="bn-BD" sz="2800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endParaRPr lang="bn-BD" sz="28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bn-BD" sz="2800" b="1" dirty="0" smtClean="0">
                <a:solidFill>
                  <a:srgbClr val="002060"/>
                </a:solidFill>
              </a:rPr>
              <a:t>২.</a:t>
            </a:r>
            <a:r>
              <a:rPr lang="en-US" sz="2800" b="1" dirty="0" err="1" smtClean="0">
                <a:solidFill>
                  <a:srgbClr val="002060"/>
                </a:solidFill>
              </a:rPr>
              <a:t>আরবি</a:t>
            </a:r>
            <a:r>
              <a:rPr lang="en-US" sz="2800" b="1" dirty="0" smtClean="0">
                <a:solidFill>
                  <a:srgbClr val="002060"/>
                </a:solidFill>
              </a:rPr>
              <a:t> ও </a:t>
            </a:r>
            <a:r>
              <a:rPr lang="en-US" sz="2800" b="1" dirty="0" err="1" smtClean="0">
                <a:solidFill>
                  <a:srgbClr val="002060"/>
                </a:solidFill>
              </a:rPr>
              <a:t>বাংলা</a:t>
            </a:r>
            <a:r>
              <a:rPr lang="en-US" sz="2800" b="1" dirty="0" smtClean="0">
                <a:solidFill>
                  <a:srgbClr val="002060"/>
                </a:solidFill>
              </a:rPr>
              <a:t>  </a:t>
            </a:r>
            <a:r>
              <a:rPr lang="en-US" sz="2800" b="1" dirty="0" err="1" smtClean="0">
                <a:solidFill>
                  <a:srgbClr val="002060"/>
                </a:solidFill>
              </a:rPr>
              <a:t>পদের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মধ্যেকার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পার্থক্য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বিশ্লেষণ</a:t>
            </a:r>
            <a:r>
              <a:rPr lang="en-US" sz="2800" b="1" dirty="0" smtClean="0">
                <a:solidFill>
                  <a:srgbClr val="002060"/>
                </a:solidFill>
              </a:rPr>
              <a:t>  </a:t>
            </a:r>
            <a:r>
              <a:rPr lang="bn-BD" sz="2800" b="1" dirty="0" smtClean="0">
                <a:solidFill>
                  <a:srgbClr val="002060"/>
                </a:solidFill>
              </a:rPr>
              <a:t>করতে </a:t>
            </a:r>
            <a:r>
              <a:rPr lang="bn-BD" sz="2800" b="1" dirty="0">
                <a:solidFill>
                  <a:srgbClr val="002060"/>
                </a:solidFill>
              </a:rPr>
              <a:t>পারবে </a:t>
            </a:r>
            <a:r>
              <a:rPr lang="en-US" sz="2800" b="1" dirty="0" smtClean="0">
                <a:solidFill>
                  <a:srgbClr val="002060"/>
                </a:solidFill>
              </a:rPr>
              <a:t>।</a:t>
            </a:r>
            <a:endParaRPr lang="en-US" sz="2800" b="1" dirty="0">
              <a:solidFill>
                <a:srgbClr val="002060"/>
              </a:solidFill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23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4800" y="2686050"/>
            <a:ext cx="4249509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/>
              <a:t>নি</a:t>
            </a:r>
            <a:endParaRPr lang="en-US" sz="2400" b="1" dirty="0" smtClean="0"/>
          </a:p>
          <a:p>
            <a:pPr algn="ctr"/>
            <a:endParaRPr lang="en-US" sz="2400" b="1" dirty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/>
          </a:p>
          <a:p>
            <a:pPr algn="ctr"/>
            <a:r>
              <a:rPr lang="en-US" sz="1400" b="1" dirty="0" err="1" smtClean="0"/>
              <a:t>কোন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কালের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সাথে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সম্পর্ক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না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রেখে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নিজে</a:t>
            </a:r>
            <a:r>
              <a:rPr lang="en-US" sz="1400" b="1" dirty="0" smtClean="0"/>
              <a:t> </a:t>
            </a:r>
            <a:r>
              <a:rPr lang="en-US" sz="1400" b="1" dirty="0" err="1"/>
              <a:t>নিজে</a:t>
            </a:r>
            <a:r>
              <a:rPr lang="en-US" sz="1400" b="1" dirty="0"/>
              <a:t> </a:t>
            </a:r>
            <a:r>
              <a:rPr lang="en-US" sz="1400" b="1" dirty="0" err="1"/>
              <a:t>অথ</a:t>
            </a:r>
            <a:r>
              <a:rPr lang="en-US" sz="1400" b="1" dirty="0"/>
              <a:t> </a:t>
            </a:r>
            <a:r>
              <a:rPr lang="en-US" sz="1400" b="1" dirty="0" err="1"/>
              <a:t>প্রকাশ</a:t>
            </a:r>
            <a:r>
              <a:rPr lang="en-US" sz="1400" b="1" dirty="0"/>
              <a:t> </a:t>
            </a:r>
            <a:r>
              <a:rPr lang="en-US" sz="1400" b="1" dirty="0" err="1"/>
              <a:t>করতে</a:t>
            </a:r>
            <a:r>
              <a:rPr lang="en-US" sz="1400" b="1" dirty="0"/>
              <a:t> </a:t>
            </a:r>
            <a:r>
              <a:rPr lang="en-US" sz="1400" b="1" dirty="0" err="1" smtClean="0"/>
              <a:t>পারে</a:t>
            </a:r>
            <a:r>
              <a:rPr lang="en-US" sz="1400" b="1" dirty="0" smtClean="0"/>
              <a:t>।</a:t>
            </a:r>
            <a:endParaRPr lang="en-US" sz="1400" b="1" dirty="0"/>
          </a:p>
          <a:p>
            <a:pPr algn="ctr"/>
            <a:endParaRPr lang="en-US" sz="4400" dirty="0"/>
          </a:p>
          <a:p>
            <a:pPr algn="ctr"/>
            <a:endParaRPr lang="en-US" sz="4400" b="1" dirty="0"/>
          </a:p>
        </p:txBody>
      </p:sp>
      <p:sp>
        <p:nvSpPr>
          <p:cNvPr id="9" name="Rectangle 8"/>
          <p:cNvSpPr/>
          <p:nvPr/>
        </p:nvSpPr>
        <p:spPr>
          <a:xfrm>
            <a:off x="2403020" y="609600"/>
            <a:ext cx="4302579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3600" b="1" dirty="0" smtClean="0"/>
          </a:p>
          <a:p>
            <a:pPr algn="ctr"/>
            <a:r>
              <a:rPr lang="en-US" b="1" dirty="0" err="1" smtClean="0"/>
              <a:t>নিজে</a:t>
            </a:r>
            <a:r>
              <a:rPr lang="en-US" b="1" dirty="0" smtClean="0"/>
              <a:t> </a:t>
            </a:r>
            <a:r>
              <a:rPr lang="en-US" b="1" dirty="0" err="1" smtClean="0"/>
              <a:t>নিজে</a:t>
            </a:r>
            <a:r>
              <a:rPr lang="en-US" b="1" dirty="0" smtClean="0"/>
              <a:t> </a:t>
            </a:r>
            <a:r>
              <a:rPr lang="en-US" b="1" dirty="0" err="1" smtClean="0"/>
              <a:t>অর্থ</a:t>
            </a:r>
            <a:r>
              <a:rPr lang="en-US" b="1" dirty="0" smtClean="0"/>
              <a:t> </a:t>
            </a:r>
            <a:r>
              <a:rPr lang="en-US" b="1" dirty="0" err="1" smtClean="0"/>
              <a:t>প্রকাশ</a:t>
            </a:r>
            <a:r>
              <a:rPr lang="en-US" b="1" dirty="0" smtClean="0"/>
              <a:t> </a:t>
            </a:r>
            <a:r>
              <a:rPr lang="en-US" b="1" dirty="0" err="1" smtClean="0"/>
              <a:t>করতে</a:t>
            </a:r>
            <a:r>
              <a:rPr lang="en-US" b="1" dirty="0" smtClean="0"/>
              <a:t> </a:t>
            </a:r>
            <a:r>
              <a:rPr lang="en-US" b="1" dirty="0" err="1" smtClean="0"/>
              <a:t>পারেনা</a:t>
            </a:r>
            <a:r>
              <a:rPr lang="en-US" b="1" dirty="0" smtClean="0"/>
              <a:t> ।</a:t>
            </a:r>
            <a:endParaRPr lang="en-US" b="1" dirty="0"/>
          </a:p>
          <a:p>
            <a:pPr algn="ctr"/>
            <a:endParaRPr lang="en-US" sz="3600" b="1" dirty="0"/>
          </a:p>
        </p:txBody>
      </p:sp>
      <p:sp>
        <p:nvSpPr>
          <p:cNvPr id="10" name="Rectangle 9"/>
          <p:cNvSpPr/>
          <p:nvPr/>
        </p:nvSpPr>
        <p:spPr>
          <a:xfrm>
            <a:off x="2463800" y="4876800"/>
            <a:ext cx="4343400" cy="16002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/>
              <a:t>কালিমা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2578100" y="3543300"/>
            <a:ext cx="2057400" cy="163830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876800" y="3308350"/>
            <a:ext cx="2743200" cy="187325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751614" y="2625725"/>
            <a:ext cx="44196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/>
              <a:t>নি</a:t>
            </a:r>
            <a:endParaRPr lang="en-US" sz="2400" b="1" dirty="0" smtClean="0"/>
          </a:p>
          <a:p>
            <a:pPr algn="ctr"/>
            <a:endParaRPr lang="en-US" sz="2400" b="1" dirty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/>
          </a:p>
          <a:p>
            <a:pPr algn="ctr"/>
            <a:r>
              <a:rPr lang="en-US" sz="1400" b="1" dirty="0" err="1" smtClean="0"/>
              <a:t>কোন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কালের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সাথে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সম্পর্ক</a:t>
            </a:r>
            <a:r>
              <a:rPr lang="en-US" sz="1400" b="1" dirty="0" smtClean="0"/>
              <a:t>  </a:t>
            </a:r>
            <a:r>
              <a:rPr lang="en-US" sz="1400" b="1" dirty="0" err="1" smtClean="0"/>
              <a:t>রেখে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নিজে</a:t>
            </a:r>
            <a:r>
              <a:rPr lang="en-US" sz="1400" b="1" dirty="0" smtClean="0"/>
              <a:t> </a:t>
            </a:r>
            <a:r>
              <a:rPr lang="en-US" sz="1400" b="1" dirty="0" err="1"/>
              <a:t>নিজে</a:t>
            </a:r>
            <a:r>
              <a:rPr lang="en-US" sz="1400" b="1" dirty="0"/>
              <a:t> </a:t>
            </a:r>
            <a:r>
              <a:rPr lang="en-US" sz="1400" b="1" dirty="0" err="1" smtClean="0"/>
              <a:t>অর্থপ্রকাশ</a:t>
            </a:r>
            <a:r>
              <a:rPr lang="en-US" sz="1400" b="1" dirty="0" smtClean="0"/>
              <a:t> </a:t>
            </a:r>
            <a:r>
              <a:rPr lang="en-US" sz="1400" b="1" dirty="0" err="1"/>
              <a:t>করতে</a:t>
            </a:r>
            <a:r>
              <a:rPr lang="en-US" sz="1400" b="1" dirty="0"/>
              <a:t> </a:t>
            </a:r>
            <a:r>
              <a:rPr lang="en-US" sz="1400" b="1" dirty="0" err="1" smtClean="0"/>
              <a:t>পারে</a:t>
            </a:r>
            <a:r>
              <a:rPr lang="en-US" sz="1400" b="1" dirty="0" smtClean="0"/>
              <a:t>।</a:t>
            </a:r>
            <a:endParaRPr lang="en-US" sz="1400" b="1" dirty="0"/>
          </a:p>
          <a:p>
            <a:pPr algn="ctr"/>
            <a:endParaRPr lang="en-US" sz="4400" dirty="0"/>
          </a:p>
          <a:p>
            <a:pPr algn="ctr"/>
            <a:endParaRPr lang="en-US" sz="4400" b="1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113439" y="1600200"/>
            <a:ext cx="0" cy="873125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08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805543"/>
            <a:ext cx="8382000" cy="60198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কালিমা</a:t>
            </a:r>
            <a:r>
              <a:rPr lang="en-US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এর</a:t>
            </a:r>
            <a:r>
              <a:rPr lang="en-US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প্রকার</a:t>
            </a:r>
            <a:r>
              <a:rPr lang="en-US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: </a:t>
            </a:r>
          </a:p>
          <a:p>
            <a:pPr algn="ctr"/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কালিমা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তিন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প্রকার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যথা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ইসিম,ফেইল</a:t>
            </a:r>
            <a:r>
              <a: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</a:t>
            </a:r>
            <a:r>
              <a:rPr lang="en-US" sz="32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হরূফ</a:t>
            </a:r>
            <a:r>
              <a:rPr lang="bn-BD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।</a:t>
            </a:r>
            <a:endParaRPr lang="en-US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13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53102" y="3391271"/>
            <a:ext cx="3937898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ফেইল</a:t>
            </a:r>
            <a:r>
              <a:rPr lang="en-US" b="1" dirty="0" smtClean="0"/>
              <a:t>: </a:t>
            </a:r>
            <a:endParaRPr lang="en-US" b="1" dirty="0"/>
          </a:p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যে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পদ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তিন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টি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কালের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কোন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একটির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সাথে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সম্পর্ক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রেখে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নিজেই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নিজের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অর্থ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প্রকাশ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করে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তাকে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ফেইল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বলে</a:t>
            </a:r>
            <a:r>
              <a:rPr lang="en-US" b="1" dirty="0">
                <a:solidFill>
                  <a:schemeClr val="tx1"/>
                </a:solidFill>
              </a:rPr>
              <a:t>।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90800" y="522885"/>
            <a:ext cx="4038600" cy="1839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/>
              <a:t>ইসিম</a:t>
            </a:r>
            <a:r>
              <a:rPr lang="en-US" sz="2000" b="1" dirty="0" smtClean="0"/>
              <a:t>: </a:t>
            </a:r>
          </a:p>
          <a:p>
            <a:pPr algn="ctr"/>
            <a:r>
              <a:rPr lang="en-US" sz="2000" b="1" dirty="0" err="1" smtClean="0"/>
              <a:t>যে</a:t>
            </a:r>
            <a:r>
              <a:rPr lang="en-US" sz="2000" b="1" dirty="0" smtClean="0"/>
              <a:t> </a:t>
            </a:r>
            <a:r>
              <a:rPr lang="en-US" sz="2000" b="1" dirty="0" err="1"/>
              <a:t>পদ</a:t>
            </a:r>
            <a:r>
              <a:rPr lang="en-US" sz="2000" b="1" dirty="0"/>
              <a:t> </a:t>
            </a:r>
            <a:r>
              <a:rPr lang="en-US" sz="2000" b="1" dirty="0" err="1"/>
              <a:t>তিন</a:t>
            </a:r>
            <a:r>
              <a:rPr lang="en-US" sz="2000" b="1" dirty="0"/>
              <a:t> </a:t>
            </a:r>
            <a:r>
              <a:rPr lang="en-US" sz="2000" b="1" dirty="0" err="1"/>
              <a:t>টি</a:t>
            </a:r>
            <a:r>
              <a:rPr lang="en-US" sz="2000" b="1" dirty="0"/>
              <a:t> </a:t>
            </a:r>
            <a:r>
              <a:rPr lang="en-US" sz="2000" b="1" dirty="0" err="1"/>
              <a:t>কালের</a:t>
            </a:r>
            <a:r>
              <a:rPr lang="en-US" sz="2000" b="1" dirty="0"/>
              <a:t> </a:t>
            </a:r>
            <a:r>
              <a:rPr lang="en-US" sz="2000" b="1" dirty="0" err="1"/>
              <a:t>কোন</a:t>
            </a:r>
            <a:r>
              <a:rPr lang="en-US" sz="2000" b="1" dirty="0"/>
              <a:t> </a:t>
            </a:r>
            <a:r>
              <a:rPr lang="en-US" sz="2000" b="1" dirty="0" err="1"/>
              <a:t>একটির</a:t>
            </a:r>
            <a:r>
              <a:rPr lang="en-US" sz="2000" b="1" dirty="0"/>
              <a:t> </a:t>
            </a:r>
            <a:r>
              <a:rPr lang="en-US" sz="2000" b="1" dirty="0" err="1"/>
              <a:t>সাথে</a:t>
            </a:r>
            <a:r>
              <a:rPr lang="en-US" sz="2000" b="1" dirty="0"/>
              <a:t> </a:t>
            </a:r>
            <a:r>
              <a:rPr lang="en-US" sz="2000" b="1" dirty="0" err="1"/>
              <a:t>সম্পর্ক</a:t>
            </a:r>
            <a:r>
              <a:rPr lang="en-US" sz="2000" b="1" dirty="0"/>
              <a:t> </a:t>
            </a:r>
            <a:r>
              <a:rPr lang="en-US" sz="2000" b="1" dirty="0" err="1"/>
              <a:t>না</a:t>
            </a:r>
            <a:r>
              <a:rPr lang="en-US" sz="2000" b="1" dirty="0"/>
              <a:t> </a:t>
            </a:r>
            <a:r>
              <a:rPr lang="en-US" sz="2000" b="1" dirty="0" err="1"/>
              <a:t>রেখে</a:t>
            </a:r>
            <a:r>
              <a:rPr lang="en-US" sz="2000" b="1" dirty="0"/>
              <a:t> </a:t>
            </a:r>
            <a:r>
              <a:rPr lang="en-US" sz="2000" b="1" dirty="0" err="1"/>
              <a:t>নিজেই</a:t>
            </a:r>
            <a:r>
              <a:rPr lang="en-US" sz="2000" b="1" dirty="0"/>
              <a:t> </a:t>
            </a:r>
            <a:r>
              <a:rPr lang="en-US" sz="2000" b="1" dirty="0" err="1"/>
              <a:t>নিজের</a:t>
            </a:r>
            <a:r>
              <a:rPr lang="en-US" sz="2000" b="1" dirty="0"/>
              <a:t> </a:t>
            </a:r>
            <a:r>
              <a:rPr lang="en-US" sz="2000" b="1" dirty="0" err="1"/>
              <a:t>অর্থ</a:t>
            </a:r>
            <a:r>
              <a:rPr lang="en-US" sz="2000" b="1" dirty="0"/>
              <a:t> </a:t>
            </a:r>
            <a:r>
              <a:rPr lang="en-US" sz="2000" b="1" dirty="0" err="1"/>
              <a:t>প্রকাশ</a:t>
            </a:r>
            <a:r>
              <a:rPr lang="en-US" sz="2000" b="1" dirty="0"/>
              <a:t> </a:t>
            </a:r>
            <a:r>
              <a:rPr lang="en-US" sz="2000" b="1" dirty="0" err="1"/>
              <a:t>করে</a:t>
            </a:r>
            <a:r>
              <a:rPr lang="en-US" sz="2000" b="1" dirty="0"/>
              <a:t> </a:t>
            </a:r>
            <a:r>
              <a:rPr lang="en-US" sz="2000" b="1" dirty="0" err="1"/>
              <a:t>তাকে</a:t>
            </a:r>
            <a:r>
              <a:rPr lang="en-US" sz="2000" b="1" dirty="0"/>
              <a:t> </a:t>
            </a:r>
            <a:r>
              <a:rPr lang="en-US" sz="2000" b="1" dirty="0" err="1"/>
              <a:t>ইসিম</a:t>
            </a:r>
            <a:r>
              <a:rPr lang="en-US" sz="2000" b="1" dirty="0"/>
              <a:t> </a:t>
            </a:r>
            <a:r>
              <a:rPr lang="en-US" sz="2000" b="1" dirty="0" err="1"/>
              <a:t>বলে</a:t>
            </a:r>
            <a:r>
              <a:rPr lang="en-US" sz="2000" b="1" dirty="0"/>
              <a:t>।</a:t>
            </a:r>
          </a:p>
          <a:p>
            <a:pPr algn="ctr"/>
            <a:r>
              <a:rPr lang="en-US" sz="2000" b="1" dirty="0" smtClean="0"/>
              <a:t> </a:t>
            </a:r>
            <a:endParaRPr lang="en-US" sz="2000" b="1" dirty="0"/>
          </a:p>
        </p:txBody>
      </p:sp>
      <p:sp>
        <p:nvSpPr>
          <p:cNvPr id="11" name="Rectangle 10"/>
          <p:cNvSpPr/>
          <p:nvPr/>
        </p:nvSpPr>
        <p:spPr>
          <a:xfrm>
            <a:off x="4953000" y="3391271"/>
            <a:ext cx="3654879" cy="1360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/>
              <a:t>হরূফ</a:t>
            </a:r>
            <a:r>
              <a:rPr lang="en-US" sz="1600" b="1" dirty="0" smtClean="0"/>
              <a:t>: </a:t>
            </a:r>
          </a:p>
          <a:p>
            <a:pPr algn="ctr"/>
            <a:r>
              <a:rPr lang="en-US" sz="1600" b="1" dirty="0" err="1" smtClean="0">
                <a:solidFill>
                  <a:schemeClr val="tx1"/>
                </a:solidFill>
              </a:rPr>
              <a:t>যে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পদ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নিজে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নিজে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অর্থ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প্রকাশ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করতে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পারেনা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বরং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ইসিম</a:t>
            </a:r>
            <a:r>
              <a:rPr lang="en-US" sz="1600" b="1" dirty="0">
                <a:solidFill>
                  <a:schemeClr val="tx1"/>
                </a:solidFill>
              </a:rPr>
              <a:t> ও </a:t>
            </a:r>
            <a:r>
              <a:rPr lang="en-US" sz="1600" b="1" dirty="0" err="1" smtClean="0">
                <a:solidFill>
                  <a:schemeClr val="tx1"/>
                </a:solidFill>
              </a:rPr>
              <a:t>ফেইলের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সাহায্য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নেয়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তাকে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হরূফ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বলে</a:t>
            </a:r>
            <a:r>
              <a:rPr lang="en-US" sz="1600" b="1" dirty="0">
                <a:solidFill>
                  <a:schemeClr val="tx1"/>
                </a:solidFill>
              </a:rPr>
              <a:t>।</a:t>
            </a:r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0805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457200"/>
            <a:ext cx="8305800" cy="60198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/>
              <a:t>সংজ্ঞা</a:t>
            </a:r>
            <a:r>
              <a:rPr lang="en-US" sz="4800" b="1" dirty="0" smtClean="0"/>
              <a:t>: </a:t>
            </a:r>
            <a:r>
              <a:rPr lang="en-US" sz="4800" b="1" dirty="0" err="1" smtClean="0"/>
              <a:t>একক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অর্থ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বোধক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শব্দ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কে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কালিমা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বলে</a:t>
            </a:r>
            <a:r>
              <a:rPr lang="en-US" sz="4800" b="1" dirty="0" smtClean="0"/>
              <a:t>।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95623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24529" y="3429000"/>
            <a:ext cx="5190672" cy="2482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/>
              <a:t>বাংলায়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বিভক্তিযুক্ত</a:t>
            </a:r>
            <a:r>
              <a:rPr lang="en-US" sz="2400" b="1" dirty="0" smtClean="0"/>
              <a:t>  </a:t>
            </a:r>
            <a:r>
              <a:rPr lang="en-US" sz="2400" b="1" dirty="0" err="1" smtClean="0"/>
              <a:t>শব্দকে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পদ</a:t>
            </a:r>
            <a:r>
              <a:rPr lang="en-US" sz="2400" b="1" dirty="0" smtClean="0"/>
              <a:t>  </a:t>
            </a:r>
            <a:r>
              <a:rPr lang="en-US" sz="2400" b="1" dirty="0" err="1" smtClean="0"/>
              <a:t>বলে</a:t>
            </a:r>
            <a:r>
              <a:rPr lang="en-US" sz="2400" b="1" dirty="0" smtClean="0"/>
              <a:t> ।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1905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81000"/>
            <a:ext cx="8534400" cy="6477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 smtClean="0"/>
              <a:t>আরবিতে</a:t>
            </a:r>
            <a:r>
              <a:rPr lang="en-US" sz="6600" b="1" dirty="0" smtClean="0"/>
              <a:t> </a:t>
            </a:r>
            <a:r>
              <a:rPr lang="en-US" sz="6600" b="1" dirty="0" err="1" smtClean="0"/>
              <a:t>কালিমা</a:t>
            </a:r>
            <a:r>
              <a:rPr lang="en-US" sz="6600" b="1" dirty="0" smtClean="0"/>
              <a:t> </a:t>
            </a:r>
            <a:r>
              <a:rPr lang="en-US" sz="6600" b="1" dirty="0" err="1" smtClean="0"/>
              <a:t>বা</a:t>
            </a:r>
            <a:r>
              <a:rPr lang="en-US" sz="6600" b="1" dirty="0" smtClean="0"/>
              <a:t> </a:t>
            </a:r>
            <a:r>
              <a:rPr lang="en-US" sz="6600" b="1" dirty="0" err="1" smtClean="0"/>
              <a:t>পদ</a:t>
            </a:r>
            <a:r>
              <a:rPr lang="en-US" sz="6600" b="1" dirty="0" smtClean="0"/>
              <a:t> ৩ </a:t>
            </a:r>
            <a:r>
              <a:rPr lang="en-US" sz="6600" b="1" dirty="0" err="1" smtClean="0"/>
              <a:t>প্রকার</a:t>
            </a:r>
            <a:r>
              <a:rPr lang="bn-BD" sz="6600" b="1" dirty="0" smtClean="0"/>
              <a:t>।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1998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Extract 1"/>
          <p:cNvSpPr/>
          <p:nvPr/>
        </p:nvSpPr>
        <p:spPr>
          <a:xfrm>
            <a:off x="2280557" y="2425535"/>
            <a:ext cx="3810000" cy="2819400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FF00"/>
                </a:solidFill>
              </a:rPr>
              <a:t>কালিমা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" name="Flowchart: Process 2"/>
          <p:cNvSpPr/>
          <p:nvPr/>
        </p:nvSpPr>
        <p:spPr>
          <a:xfrm>
            <a:off x="3652157" y="1524000"/>
            <a:ext cx="1066800" cy="762000"/>
          </a:xfrm>
          <a:prstGeom prst="flowChart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হরূফ</a:t>
            </a:r>
            <a:endParaRPr lang="en-US" b="1" dirty="0"/>
          </a:p>
        </p:txBody>
      </p:sp>
      <p:sp>
        <p:nvSpPr>
          <p:cNvPr id="4" name="Flowchart: Process 3"/>
          <p:cNvSpPr/>
          <p:nvPr/>
        </p:nvSpPr>
        <p:spPr>
          <a:xfrm>
            <a:off x="1137557" y="4953000"/>
            <a:ext cx="1143000" cy="685800"/>
          </a:xfrm>
          <a:prstGeom prst="flowChart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/>
              <a:t>ফেইল</a:t>
            </a:r>
            <a:endParaRPr lang="en-US" sz="2000" b="1" dirty="0"/>
          </a:p>
        </p:txBody>
      </p:sp>
      <p:sp>
        <p:nvSpPr>
          <p:cNvPr id="5" name="Flowchart: Process 4"/>
          <p:cNvSpPr/>
          <p:nvPr/>
        </p:nvSpPr>
        <p:spPr>
          <a:xfrm>
            <a:off x="6172200" y="4800600"/>
            <a:ext cx="1028700" cy="685800"/>
          </a:xfrm>
          <a:prstGeom prst="flowChart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ইসিম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5009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3"/>
          <p:cNvSpPr/>
          <p:nvPr/>
        </p:nvSpPr>
        <p:spPr>
          <a:xfrm>
            <a:off x="362716" y="5334000"/>
            <a:ext cx="7177274" cy="852056"/>
          </a:xfrm>
          <a:prstGeom prst="flowChartProcess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/>
              <a:t>বাংলা</a:t>
            </a:r>
            <a:r>
              <a:rPr lang="en-US" sz="4400" b="1" dirty="0" smtClean="0"/>
              <a:t> ও </a:t>
            </a:r>
            <a:r>
              <a:rPr lang="en-US" sz="4400" b="1" dirty="0" err="1" smtClean="0"/>
              <a:t>আরবি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পদ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19928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-Point Star 2"/>
          <p:cNvSpPr/>
          <p:nvPr/>
        </p:nvSpPr>
        <p:spPr>
          <a:xfrm>
            <a:off x="2298865" y="2209800"/>
            <a:ext cx="3467100" cy="2362201"/>
          </a:xfrm>
          <a:prstGeom prst="star7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3600" b="1" dirty="0" smtClean="0"/>
          </a:p>
          <a:p>
            <a:pPr algn="ctr"/>
            <a:r>
              <a:rPr lang="en-US" sz="3600" dirty="0" err="1" smtClean="0">
                <a:solidFill>
                  <a:srgbClr val="002060"/>
                </a:solidFill>
              </a:rPr>
              <a:t>বাংলা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পদ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895600" y="152400"/>
            <a:ext cx="1977736" cy="19760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/>
              <a:t>অব্যয়</a:t>
            </a:r>
            <a:endParaRPr lang="en-US" sz="1400" b="1" dirty="0"/>
          </a:p>
        </p:txBody>
      </p:sp>
      <p:sp>
        <p:nvSpPr>
          <p:cNvPr id="12" name="Oval 11"/>
          <p:cNvSpPr/>
          <p:nvPr/>
        </p:nvSpPr>
        <p:spPr>
          <a:xfrm>
            <a:off x="5257800" y="921529"/>
            <a:ext cx="1977736" cy="197600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  <a:p>
            <a:pPr algn="ctr"/>
            <a:r>
              <a:rPr lang="en-US" dirty="0" err="1" smtClean="0"/>
              <a:t>সব্যয়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5900386" y="2897532"/>
            <a:ext cx="1977736" cy="197600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নামপদ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685800" y="1009644"/>
            <a:ext cx="1977736" cy="197600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ক্রিয়াপদ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609600" y="3583999"/>
            <a:ext cx="1977736" cy="1976003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সর্বনাম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351726" y="4604658"/>
            <a:ext cx="1977736" cy="197600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বিশেষণ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4542147" y="4343400"/>
            <a:ext cx="1977736" cy="1976003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/>
              <a:t>বিশেষ্য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93875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304800"/>
            <a:ext cx="7924800" cy="2286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/>
              <a:t>জোড়ায় কাজ  (সময়- ০৫ মিনিট)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914400" y="2667000"/>
            <a:ext cx="8001000" cy="419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/>
              <a:t>বাংলা</a:t>
            </a:r>
            <a:r>
              <a:rPr lang="en-US" sz="5400" b="1" dirty="0" smtClean="0"/>
              <a:t> ও </a:t>
            </a:r>
            <a:r>
              <a:rPr lang="en-US" sz="5400" b="1" dirty="0" err="1" smtClean="0"/>
              <a:t>আরবি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পদের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প্রকার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গুলো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লিখ</a:t>
            </a:r>
            <a:r>
              <a:rPr lang="bn-BD" sz="5400" b="1" dirty="0" smtClean="0"/>
              <a:t>।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14283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04800"/>
            <a:ext cx="84582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দলীয় কাজ (দল গঠন সহ সময় ১০ মিনিট )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381000" y="1905000"/>
            <a:ext cx="8458200" cy="48006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5400" b="1" dirty="0" err="1" smtClean="0"/>
              <a:t>কালিমা</a:t>
            </a:r>
            <a:r>
              <a:rPr lang="en-US" sz="5400" b="1" dirty="0" smtClean="0"/>
              <a:t> , </a:t>
            </a:r>
            <a:r>
              <a:rPr lang="en-US" sz="5400" b="1" dirty="0" err="1" smtClean="0"/>
              <a:t>ইসিম</a:t>
            </a:r>
            <a:r>
              <a:rPr lang="en-US" sz="5400" b="1" dirty="0" smtClean="0"/>
              <a:t> , </a:t>
            </a:r>
            <a:r>
              <a:rPr lang="en-US" sz="5400" b="1" dirty="0" err="1" smtClean="0"/>
              <a:t>ফেইল</a:t>
            </a:r>
            <a:r>
              <a:rPr lang="en-US" sz="5400" b="1" dirty="0" smtClean="0"/>
              <a:t> ও </a:t>
            </a:r>
            <a:r>
              <a:rPr lang="en-US" sz="5400" b="1" dirty="0" err="1" smtClean="0"/>
              <a:t>হরূফের</a:t>
            </a:r>
            <a:r>
              <a:rPr lang="en-US" sz="5400" b="1" dirty="0" smtClean="0"/>
              <a:t>  </a:t>
            </a:r>
            <a:r>
              <a:rPr lang="en-US" sz="5400" b="1" dirty="0" err="1" smtClean="0"/>
              <a:t>সংজ্ঞা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লিখ</a:t>
            </a:r>
            <a:r>
              <a:rPr lang="en-US" sz="5400" b="1" dirty="0" smtClean="0"/>
              <a:t> </a:t>
            </a:r>
            <a:r>
              <a:rPr lang="bn-BD" sz="5400" b="1" dirty="0" smtClean="0"/>
              <a:t>।</a:t>
            </a:r>
            <a:endParaRPr lang="en-US" sz="5400" b="1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142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493486"/>
            <a:ext cx="8577943" cy="1219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মূল্যায়ণ</a:t>
            </a:r>
            <a:endParaRPr lang="en-US" sz="7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81000" y="1752600"/>
            <a:ext cx="85344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/>
              <a:t>১.</a:t>
            </a:r>
            <a:r>
              <a:rPr lang="en-US" sz="4400" b="1" dirty="0" err="1" smtClean="0"/>
              <a:t>আরবি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পদ</a:t>
            </a:r>
            <a:r>
              <a:rPr lang="en-US" sz="4400" b="1" dirty="0" smtClean="0"/>
              <a:t> </a:t>
            </a:r>
            <a:r>
              <a:rPr lang="bn-BD" sz="4400" b="1" dirty="0" smtClean="0"/>
              <a:t>কয়টি </a:t>
            </a:r>
            <a:r>
              <a:rPr lang="bn-BD" sz="4400" b="1" dirty="0"/>
              <a:t>?</a:t>
            </a:r>
          </a:p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62856" y="3233057"/>
            <a:ext cx="8552543" cy="14478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/>
              <a:t>২. </a:t>
            </a:r>
            <a:r>
              <a:rPr lang="en-US" sz="3600" b="1" dirty="0" err="1" smtClean="0"/>
              <a:t>কালিমা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কিভাবে</a:t>
            </a:r>
            <a:r>
              <a:rPr lang="bn-BD" sz="3600" b="1" dirty="0" smtClean="0"/>
              <a:t>গঠিত হয় </a:t>
            </a:r>
            <a:r>
              <a:rPr lang="bn-BD" sz="3600" b="1" dirty="0"/>
              <a:t>?</a:t>
            </a:r>
          </a:p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62856" y="4684486"/>
            <a:ext cx="8596087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/>
              <a:t>৩.</a:t>
            </a:r>
            <a:r>
              <a:rPr lang="en-US" sz="4400" b="1" dirty="0" err="1" smtClean="0"/>
              <a:t>বাংলা</a:t>
            </a:r>
            <a:r>
              <a:rPr lang="en-US" sz="4400" b="1" dirty="0" smtClean="0"/>
              <a:t> ও </a:t>
            </a:r>
            <a:r>
              <a:rPr lang="en-US" sz="4400" b="1" dirty="0" err="1" smtClean="0"/>
              <a:t>আরবি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কিভাবে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সমন্বয়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হয়</a:t>
            </a:r>
            <a:r>
              <a:rPr lang="en-US" sz="4400" b="1" dirty="0" smtClean="0"/>
              <a:t> </a:t>
            </a:r>
            <a:r>
              <a:rPr lang="bn-BD" sz="4400" b="1" dirty="0" smtClean="0"/>
              <a:t>?</a:t>
            </a:r>
            <a:endParaRPr lang="en-US" sz="4400" b="1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90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5814" y="2895600"/>
            <a:ext cx="8534400" cy="2438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আরবিতে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যা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কালিমা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বাংলায়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তাই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পদ</a:t>
            </a:r>
            <a:r>
              <a:rPr lang="en-US" sz="3600" b="1" dirty="0" smtClean="0"/>
              <a:t> </a:t>
            </a:r>
            <a:r>
              <a:rPr lang="bn-BD" sz="3600" b="1" dirty="0" smtClean="0"/>
              <a:t>-ব্যাখ্যা কর ।</a:t>
            </a:r>
            <a:r>
              <a:rPr lang="en-US" sz="3600" b="1" dirty="0" smtClean="0"/>
              <a:t> </a:t>
            </a:r>
            <a:endParaRPr lang="en-US" b="1" dirty="0"/>
          </a:p>
        </p:txBody>
      </p:sp>
      <p:sp>
        <p:nvSpPr>
          <p:cNvPr id="6" name="Up Arrow 5"/>
          <p:cNvSpPr/>
          <p:nvPr/>
        </p:nvSpPr>
        <p:spPr>
          <a:xfrm>
            <a:off x="990600" y="533400"/>
            <a:ext cx="7467600" cy="2057400"/>
          </a:xfrm>
          <a:prstGeom prst="up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/>
              <a:t>বাড়ির কাজ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4567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 2 3"/>
          <p:cNvSpPr/>
          <p:nvPr/>
        </p:nvSpPr>
        <p:spPr>
          <a:xfrm rot="482989">
            <a:off x="1853988" y="4457998"/>
            <a:ext cx="5105400" cy="2895600"/>
          </a:xfrm>
          <a:prstGeom prst="irregularSeal2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সবাইকে ধন্যবাদ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en-US" dirty="0"/>
          </a:p>
        </p:txBody>
      </p:sp>
      <p:pic>
        <p:nvPicPr>
          <p:cNvPr id="1026" name="Picture 2" descr="C:\Users\Public\Pictures\Sample Pictures\Chrysanthemu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682" y="1150707"/>
            <a:ext cx="2677318" cy="288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17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750</TotalTime>
  <Words>300</Words>
  <Application>Microsoft Office PowerPoint</Application>
  <PresentationFormat>On-screen Show (4:3)</PresentationFormat>
  <Paragraphs>70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সবাইকে শুভেচ্ছা ও অভিনন্দন</dc:title>
  <dc:creator>TSS</dc:creator>
  <cp:lastModifiedBy>TSS</cp:lastModifiedBy>
  <cp:revision>144</cp:revision>
  <dcterms:created xsi:type="dcterms:W3CDTF">2013-05-31T05:34:05Z</dcterms:created>
  <dcterms:modified xsi:type="dcterms:W3CDTF">2013-06-02T09:47:15Z</dcterms:modified>
</cp:coreProperties>
</file>